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Outfit"/>
      <p:regular r:id="rId17"/>
    </p:embeddedFont>
    <p:embeddedFont>
      <p:font typeface="Outfit"/>
      <p:regular r:id="rId18"/>
    </p:embeddedFont>
    <p:embeddedFont>
      <p:font typeface="Bitter"/>
      <p:regular r:id="rId19"/>
    </p:embeddedFont>
    <p:embeddedFont>
      <p:font typeface="Bitter"/>
      <p:regular r:id="rId20"/>
    </p:embeddedFont>
    <p:embeddedFont>
      <p:font typeface="Bitter"/>
      <p:regular r:id="rId21"/>
    </p:embeddedFont>
    <p:embeddedFont>
      <p:font typeface="Bit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3-1.png>
</file>

<file path=ppt/media/image-3-2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5-1.pn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6-1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#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slideLayout" Target="../slideLayouts/slideLayout5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slideLayout" Target="../slideLayouts/slideLayout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Kehidupan Politik Kerajaan Singasari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Sebuah narasi kekuasaan, ambisi, dan visi besar dari Jawa Timur (1222–1292 M).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944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Tim Presentasi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4342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Terima kasih atas perhatian Anda. Mari kita diskusikan lebih lanjut warisan Kerajaan Singasari.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6243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Abdul Irfan Fakih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06658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Fajar Bintang P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5087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Riska Nafa F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95097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Tiara Ayu Fajarissa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39317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Fina Ridiana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6011228"/>
            <a:ext cx="3047286" cy="6237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26927"/>
            <a:ext cx="117274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Latar Belakang Pendirian Kerajaan Singasari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8933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Singasari didirikan di Tumapel, wilayah Malang, pasca-runtuhnya Kerajaan Kediri. Kisah pendiriannya diselimuti drama ambisi dan dendam.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10451"/>
            <a:ext cx="4196358" cy="3492103"/>
          </a:xfrm>
          <a:prstGeom prst="roundRect">
            <a:avLst>
              <a:gd name="adj" fmla="val 4190"/>
            </a:avLst>
          </a:prstGeom>
          <a:solidFill>
            <a:srgbClr val="1C1D1F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579971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327029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9FA582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761" y="3474363"/>
            <a:ext cx="272177" cy="27217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4177427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Tumapel dan Tunggul Ametung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5022175"/>
            <a:ext cx="36817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Sebelumnya merupakan akuwu (kepala daerah) di bawah Kediri. Wilayah ini dipimpin oleh Tunggul Ametung, yang memiliki istri bernama Ken Dedes.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3610451"/>
            <a:ext cx="4196358" cy="3492103"/>
          </a:xfrm>
          <a:prstGeom prst="roundRect">
            <a:avLst>
              <a:gd name="adj" fmla="val 4190"/>
            </a:avLst>
          </a:prstGeom>
          <a:solidFill>
            <a:srgbClr val="1C1D1F"/>
          </a:solidFill>
          <a:ln/>
        </p:spPr>
      </p:sp>
      <p:sp>
        <p:nvSpPr>
          <p:cNvPr id="11" name="Shape 8"/>
          <p:cNvSpPr/>
          <p:nvPr/>
        </p:nvSpPr>
        <p:spPr>
          <a:xfrm>
            <a:off x="5216962" y="3579971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2" name="Shape 9"/>
          <p:cNvSpPr/>
          <p:nvPr/>
        </p:nvSpPr>
        <p:spPr>
          <a:xfrm>
            <a:off x="6974860" y="327029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9FA582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78933" y="3474363"/>
            <a:ext cx="272177" cy="272177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74256" y="41774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Ambisi Ken Arok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5474256" y="4667845"/>
            <a:ext cx="368177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Ken Arok, seorang rakyat jelata yang cerdas, membunuh Tunggul Ametung menggunakan keris Empu Gandring untuk merebut kekuasaan dan menikahi Ken Dedes.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9640133" y="3610451"/>
            <a:ext cx="4196358" cy="3492103"/>
          </a:xfrm>
          <a:prstGeom prst="roundRect">
            <a:avLst>
              <a:gd name="adj" fmla="val 4190"/>
            </a:avLst>
          </a:prstGeom>
          <a:solidFill>
            <a:srgbClr val="1C1D1F"/>
          </a:solidFill>
          <a:ln/>
        </p:spPr>
      </p:sp>
      <p:sp>
        <p:nvSpPr>
          <p:cNvPr id="17" name="Shape 13"/>
          <p:cNvSpPr/>
          <p:nvPr/>
        </p:nvSpPr>
        <p:spPr>
          <a:xfrm>
            <a:off x="9640133" y="3579971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8" name="Shape 14"/>
          <p:cNvSpPr/>
          <p:nvPr/>
        </p:nvSpPr>
        <p:spPr>
          <a:xfrm>
            <a:off x="11398032" y="327029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9FA582"/>
          </a:solidFill>
          <a:ln/>
        </p:spPr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602105" y="3474363"/>
            <a:ext cx="272177" cy="272177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97427" y="4177427"/>
            <a:ext cx="30505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Perang Ganter (1222 M)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9897427" y="4667845"/>
            <a:ext cx="36817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Setelah menguasai Tumapel, Ken Arok menantang kekuasaan Kediri dan mengalahkan Raja Kertajaya. Kemenangan ini menandai berdirinya Kerajaan Singasari.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1397"/>
            <a:ext cx="119343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1. Masa Pemerintahan Ken Arok (1222–1247 M)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005489"/>
            <a:ext cx="4885015" cy="32565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1977152"/>
            <a:ext cx="494049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Awal Kekuasaan dan Legitimasi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39828" y="262925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Ken Arok memproklamasikan dirinya sebagai raja pertama Singasari dengan gelar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Sri Ranggah Rajasa Bathara Amurwabhumi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39828" y="3434358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Ia mendirikan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Wangsa Rajasa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, dinasti penting yang kelak melahirkan raja-raja besar Majapahit.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39828" y="4239458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Fokus utama politiknya adalah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9FA58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konsolidasi kekuasaan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, menyatukan wilayah yang tercerai-berai, dan memperkuat legitimasi monarki baru ini.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39828" y="5583317"/>
            <a:ext cx="7604284" cy="1689616"/>
          </a:xfrm>
          <a:prstGeom prst="roundRect">
            <a:avLst>
              <a:gd name="adj" fmla="val 2014"/>
            </a:avLst>
          </a:prstGeom>
          <a:solidFill>
            <a:srgbClr val="2A2C20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642" y="5919788"/>
            <a:ext cx="283488" cy="22681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976943" y="5866805"/>
            <a:ext cx="664035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Ken Arok berusaha melepaskan diri dari citra pemberontak dengan mencari legitimasi spiritual dan politik dari para Brahmana.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54036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Sistem Pemerintahan dan Legitimasi Raja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6456" y="892969"/>
            <a:ext cx="10377487" cy="97340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133498" y="2514450"/>
            <a:ext cx="4363243" cy="389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Dukungan Brahmana &amp; Rakyat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2645335" y="7962625"/>
            <a:ext cx="3113243" cy="389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Kekuasaan Raja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871821" y="7962625"/>
            <a:ext cx="3113243" cy="389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Legitimasi Dewa Raja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4393940" y="4784523"/>
            <a:ext cx="2080684" cy="778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Otoritas Terpusat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155776" y="4784523"/>
            <a:ext cx="2080684" cy="778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Wibawa Spiritual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728873" y="7962625"/>
            <a:ext cx="1172654" cy="389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Raja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6599154" y="5433115"/>
            <a:ext cx="1432092" cy="1556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Legitimasi Pemerintahan</a:t>
            </a:r>
            <a:endParaRPr lang="en-US" sz="1800" dirty="0"/>
          </a:p>
        </p:txBody>
      </p:sp>
      <p:sp>
        <p:nvSpPr>
          <p:cNvPr id="11" name="Shape 8"/>
          <p:cNvSpPr/>
          <p:nvPr/>
        </p:nvSpPr>
        <p:spPr>
          <a:xfrm>
            <a:off x="396835" y="10754558"/>
            <a:ext cx="4536638" cy="1288256"/>
          </a:xfrm>
          <a:prstGeom prst="roundRect">
            <a:avLst>
              <a:gd name="adj" fmla="val 1321"/>
            </a:avLst>
          </a:prstGeom>
          <a:solidFill>
            <a:srgbClr val="3B3C3E"/>
          </a:solidFill>
          <a:ln/>
        </p:spPr>
      </p:sp>
      <p:sp>
        <p:nvSpPr>
          <p:cNvPr id="12" name="Shape 9"/>
          <p:cNvSpPr/>
          <p:nvPr/>
        </p:nvSpPr>
        <p:spPr>
          <a:xfrm>
            <a:off x="510183" y="1086790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9FA582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3766" y="10961489"/>
            <a:ext cx="152995" cy="152995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10183" y="1132141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Kekuasaan Terpusat</a:t>
            </a:r>
            <a:endParaRPr lang="en-US" sz="1100" dirty="0"/>
          </a:p>
        </p:txBody>
      </p:sp>
      <p:sp>
        <p:nvSpPr>
          <p:cNvPr id="15" name="Text 11"/>
          <p:cNvSpPr/>
          <p:nvPr/>
        </p:nvSpPr>
        <p:spPr>
          <a:xfrm>
            <a:off x="510183" y="11566565"/>
            <a:ext cx="430994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Raja memegang kekuasaan tertinggi atas seluruh wilayah kerajaan, dengan struktur yang didukung oleh para pejabat daerah (Akuwu).</a:t>
            </a:r>
            <a:endParaRPr lang="en-US" sz="850" dirty="0"/>
          </a:p>
        </p:txBody>
      </p:sp>
      <p:sp>
        <p:nvSpPr>
          <p:cNvPr id="16" name="Shape 12"/>
          <p:cNvSpPr/>
          <p:nvPr/>
        </p:nvSpPr>
        <p:spPr>
          <a:xfrm>
            <a:off x="5046821" y="10754558"/>
            <a:ext cx="4536638" cy="1288256"/>
          </a:xfrm>
          <a:prstGeom prst="roundRect">
            <a:avLst>
              <a:gd name="adj" fmla="val 1321"/>
            </a:avLst>
          </a:prstGeom>
          <a:solidFill>
            <a:srgbClr val="3B3C3E"/>
          </a:solidFill>
          <a:ln/>
        </p:spPr>
      </p:sp>
      <p:sp>
        <p:nvSpPr>
          <p:cNvPr id="17" name="Shape 13"/>
          <p:cNvSpPr/>
          <p:nvPr/>
        </p:nvSpPr>
        <p:spPr>
          <a:xfrm>
            <a:off x="5160169" y="1086790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9FA582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53752" y="10961489"/>
            <a:ext cx="152995" cy="152995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5160169" y="1132141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Konsep Dewa Raja</a:t>
            </a:r>
            <a:endParaRPr lang="en-US" sz="1100" dirty="0"/>
          </a:p>
        </p:txBody>
      </p:sp>
      <p:sp>
        <p:nvSpPr>
          <p:cNvPr id="20" name="Text 15"/>
          <p:cNvSpPr/>
          <p:nvPr/>
        </p:nvSpPr>
        <p:spPr>
          <a:xfrm>
            <a:off x="5160169" y="11566565"/>
            <a:ext cx="430994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Raja dianggap sebagai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penjelmaan dewa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di bumi, memberikan kekuasaan yang sakral dan tak terbantahkan secara spiritual.</a:t>
            </a:r>
            <a:endParaRPr lang="en-US" sz="850" dirty="0"/>
          </a:p>
        </p:txBody>
      </p:sp>
      <p:sp>
        <p:nvSpPr>
          <p:cNvPr id="21" name="Shape 16"/>
          <p:cNvSpPr/>
          <p:nvPr/>
        </p:nvSpPr>
        <p:spPr>
          <a:xfrm>
            <a:off x="9696807" y="10754558"/>
            <a:ext cx="4536638" cy="1288256"/>
          </a:xfrm>
          <a:prstGeom prst="roundRect">
            <a:avLst>
              <a:gd name="adj" fmla="val 1321"/>
            </a:avLst>
          </a:prstGeom>
          <a:solidFill>
            <a:srgbClr val="3B3C3E"/>
          </a:solidFill>
          <a:ln/>
        </p:spPr>
      </p:sp>
      <p:sp>
        <p:nvSpPr>
          <p:cNvPr id="22" name="Shape 17"/>
          <p:cNvSpPr/>
          <p:nvPr/>
        </p:nvSpPr>
        <p:spPr>
          <a:xfrm>
            <a:off x="9810155" y="1086790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9FA582"/>
          </a:solidFill>
          <a:ln/>
        </p:spPr>
      </p:sp>
      <p:pic>
        <p:nvPicPr>
          <p:cNvPr id="23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03738" y="10961489"/>
            <a:ext cx="152995" cy="152995"/>
          </a:xfrm>
          <a:prstGeom prst="rect">
            <a:avLst/>
          </a:prstGeom>
        </p:spPr>
      </p:pic>
      <p:sp>
        <p:nvSpPr>
          <p:cNvPr id="24" name="Text 18"/>
          <p:cNvSpPr/>
          <p:nvPr/>
        </p:nvSpPr>
        <p:spPr>
          <a:xfrm>
            <a:off x="9810155" y="1132141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Dukungan Politik</a:t>
            </a:r>
            <a:endParaRPr lang="en-US" sz="1100" dirty="0"/>
          </a:p>
        </p:txBody>
      </p:sp>
      <p:sp>
        <p:nvSpPr>
          <p:cNvPr id="25" name="Text 19"/>
          <p:cNvSpPr/>
          <p:nvPr/>
        </p:nvSpPr>
        <p:spPr>
          <a:xfrm>
            <a:off x="9810155" y="11566565"/>
            <a:ext cx="430994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Ken Arok menjaga hubungan erat dengan para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Brahmana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dan rakyat untuk membangun basis dukungan yang kuat bagi kerajaannya.</a:t>
            </a:r>
            <a:endParaRPr lang="en-US" sz="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3653" y="513636"/>
            <a:ext cx="10995184" cy="583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Akhir Kekuasaan Ken Arok: Dendam yang Berlanjut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53653" y="1564124"/>
            <a:ext cx="4482346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Stabilitas Internal dan Ketegangan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653653" y="2100977"/>
            <a:ext cx="8500467" cy="597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Awal pemerintahan Ken Arok berfokus pada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penyatuan wilayah Jawa Timur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dan pembangunan kekuatan militer untuk menjamin keamanan dari ancaman, baik internal maupun eksternal.</a:t>
            </a:r>
            <a:endParaRPr lang="en-US" sz="1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23662" y="2914471"/>
            <a:ext cx="280154" cy="28015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260515" y="2908697"/>
            <a:ext cx="3369588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Pembunuhan Berbalas Dendam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260515" y="3387209"/>
            <a:ext cx="3526631" cy="1195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Ken Arok akhirnya dibunuh oleh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Anusapati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, anak tiri sekaligus anak kandung Tunggul Ametung dengan Ken Dedes.</a:t>
            </a:r>
            <a:endParaRPr lang="en-US" sz="14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90636" y="2914471"/>
            <a:ext cx="280154" cy="28015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27489" y="2908697"/>
            <a:ext cx="2334816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Keris Empu Gandring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5627489" y="3387209"/>
            <a:ext cx="3526631" cy="1195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Pembunuhan ini kembali dilakukan dengan keris sakti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Empu Gandring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, melanjutkan kutukan berdarah antar keturunan Wangsa Rajasa.</a:t>
            </a:r>
            <a:endParaRPr lang="en-US" sz="14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3662" y="4961870"/>
            <a:ext cx="280154" cy="28015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260515" y="4956096"/>
            <a:ext cx="2334816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Instabilitas Politik</a:t>
            </a:r>
            <a:endParaRPr lang="en-US" sz="1800" dirty="0"/>
          </a:p>
        </p:txBody>
      </p:sp>
      <p:sp>
        <p:nvSpPr>
          <p:cNvPr id="13" name="Text 8"/>
          <p:cNvSpPr/>
          <p:nvPr/>
        </p:nvSpPr>
        <p:spPr>
          <a:xfrm>
            <a:off x="1260515" y="5434608"/>
            <a:ext cx="7893606" cy="597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Setelah kematian Ken Arok, Singasari memasuki periode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instabilitas politik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yang ditandai dengan perebutan kekuasaan dan balas dendam di antara keluarga kerajaan.</a:t>
            </a:r>
            <a:endParaRPr lang="en-US" sz="14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17273" y="1587460"/>
            <a:ext cx="4366974" cy="5822633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617273" y="7620119"/>
            <a:ext cx="4366974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Simbol dendam dan kekuasaan dalam cerita Singasari.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590" y="567809"/>
            <a:ext cx="7698819" cy="1290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2. Masa Pemerintahan Kertanegara (1268–1292 M)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2590" y="2168128"/>
            <a:ext cx="7698819" cy="660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Kertanegara, raja terakhir Singasari, dikenal sebagai pemimpin paling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visioner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yang memiliki cita-cita besar untuk menyatukan Nusantara.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22590" y="3060978"/>
            <a:ext cx="7698819" cy="2032516"/>
          </a:xfrm>
          <a:prstGeom prst="roundRect">
            <a:avLst>
              <a:gd name="adj" fmla="val 5399"/>
            </a:avLst>
          </a:prstGeom>
          <a:solidFill>
            <a:srgbClr val="1C1D1F"/>
          </a:solidFill>
          <a:ln w="22860">
            <a:solidFill>
              <a:srgbClr val="545557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99730" y="3060978"/>
            <a:ext cx="91440" cy="2032516"/>
          </a:xfrm>
          <a:prstGeom prst="roundRect">
            <a:avLst>
              <a:gd name="adj" fmla="val 33873"/>
            </a:avLst>
          </a:prstGeom>
          <a:solidFill>
            <a:srgbClr val="9FA582"/>
          </a:solidFill>
          <a:ln/>
        </p:spPr>
      </p:sp>
      <p:sp>
        <p:nvSpPr>
          <p:cNvPr id="7" name="Text 4"/>
          <p:cNvSpPr/>
          <p:nvPr/>
        </p:nvSpPr>
        <p:spPr>
          <a:xfrm>
            <a:off x="1020485" y="3290292"/>
            <a:ext cx="3097292" cy="387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Penguatan Internal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1020485" y="3801189"/>
            <a:ext cx="7171611" cy="330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Memperkuat birokrasi dan pemerintahan pusat.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20485" y="4203621"/>
            <a:ext cx="7171611" cy="660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Mengangkat pejabat yang loyal dan berkualitas untuk administrasi yang lebih baik.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2590" y="5299948"/>
            <a:ext cx="7698819" cy="2362795"/>
          </a:xfrm>
          <a:prstGeom prst="roundRect">
            <a:avLst>
              <a:gd name="adj" fmla="val 4644"/>
            </a:avLst>
          </a:prstGeom>
          <a:solidFill>
            <a:srgbClr val="1C1D1F"/>
          </a:solidFill>
          <a:ln w="22860">
            <a:solidFill>
              <a:srgbClr val="545557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699730" y="5299948"/>
            <a:ext cx="91440" cy="2362795"/>
          </a:xfrm>
          <a:prstGeom prst="roundRect">
            <a:avLst>
              <a:gd name="adj" fmla="val 33873"/>
            </a:avLst>
          </a:prstGeom>
          <a:solidFill>
            <a:srgbClr val="9FA582"/>
          </a:solidFill>
          <a:ln/>
        </p:spPr>
      </p:sp>
      <p:sp>
        <p:nvSpPr>
          <p:cNvPr id="12" name="Text 9"/>
          <p:cNvSpPr/>
          <p:nvPr/>
        </p:nvSpPr>
        <p:spPr>
          <a:xfrm>
            <a:off x="1020485" y="5529263"/>
            <a:ext cx="3097292" cy="387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Sinkretisme Agama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1020485" y="6040160"/>
            <a:ext cx="7171611" cy="660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Mengintroduksi penyatuan ajaran Siwa dan Buddha dalam bentuk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Tantrayana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020485" y="6772870"/>
            <a:ext cx="7171611" cy="660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Tujuan politiknya adalah 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9FA58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menghapus perbedaan agama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untuk menciptakan persatuan rakyat yang solid (Bhinneka Tunggal Ika).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906" y="604123"/>
            <a:ext cx="12034361" cy="686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Politik Luar Negeri Kertanegara: Visi Nusantara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68906" y="1729978"/>
            <a:ext cx="13092589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Kebijakan ekspansionis Kertanegara bertujuan menguasai jalur perdagangan dan mencegah dominasi kekuatan asing, khususnya Mongol.</a:t>
            </a: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8906" y="2679978"/>
            <a:ext cx="4181118" cy="258401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8906" y="5483662"/>
            <a:ext cx="3561398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Ekspedisi Pamalayu (1275 M)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68906" y="5958721"/>
            <a:ext cx="4181118" cy="1757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Pengiriman pasukan ke Sumatra, khususnya Kerajaan Melayu (Jambi), untuk mempererat hubungan dan mengamankan kepulauan dari potensi ancaman Mongol.</a:t>
            </a:r>
            <a:endParaRPr lang="en-US" sz="17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4582" y="2679978"/>
            <a:ext cx="4181118" cy="258401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24582" y="5483662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Ekspansi Maritim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5224582" y="5958721"/>
            <a:ext cx="4181118" cy="1757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Perluasan pengaruh ke Bali, Kalimantan, dan Sumbawa. Ini menjadikan Singasari kekuatan maritim utama yang mengendalikan jalur perdagangan strategis.</a:t>
            </a:r>
            <a:endParaRPr lang="en-US" sz="17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0258" y="2679978"/>
            <a:ext cx="4181118" cy="258401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80258" y="5483662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Menolak Mongol</a:t>
            </a:r>
            <a:endParaRPr lang="en-US" sz="2150" dirty="0"/>
          </a:p>
        </p:txBody>
      </p:sp>
      <p:sp>
        <p:nvSpPr>
          <p:cNvPr id="12" name="Text 7"/>
          <p:cNvSpPr/>
          <p:nvPr/>
        </p:nvSpPr>
        <p:spPr>
          <a:xfrm>
            <a:off x="9680258" y="5958721"/>
            <a:ext cx="4181118" cy="1757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Kertanegara menolak tunduk pada utusan Kublai Khan. Penolakan dramatis dengan </a:t>
            </a:r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melukai wajah Meng Qi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menunjukkan kedaulatan dan keberanian Singasari.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559" y="668417"/>
            <a:ext cx="6862763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Akhir Tragis Kerajaan Singasari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943570" y="1847850"/>
            <a:ext cx="13026271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Kelalaian internal saat sibuk dengan visi eksternal berujung pada keruntuhan dinasti.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60559" y="1635562"/>
            <a:ext cx="22860" cy="726519"/>
          </a:xfrm>
          <a:prstGeom prst="rect">
            <a:avLst/>
          </a:prstGeom>
          <a:solidFill>
            <a:srgbClr val="9FA582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0559" y="2857381"/>
            <a:ext cx="6560225" cy="11430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49273" y="3612237"/>
            <a:ext cx="2359343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Fokus Ekspedisi Luar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49273" y="4020383"/>
            <a:ext cx="6182797" cy="905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Kertanegara mengosongkan ibu kota dari sebagian besar pasukan terbaiknya karena sedang menjalankan Ekspedisi Pamalayu dan ekspansi lainnya.</a:t>
            </a:r>
            <a:endParaRPr lang="en-US" sz="14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9498" y="2574369"/>
            <a:ext cx="6560344" cy="114300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598212" y="3329226"/>
            <a:ext cx="3266242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Pemberontakan Jayakatwang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7598212" y="3737372"/>
            <a:ext cx="6182916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Jayakatwang, raja bawahan dari Kediri, memanfaatkan kesempatan ini dan menyerang Singasari pada tahun 1292 M.</a:t>
            </a:r>
            <a:endParaRPr lang="en-US" sz="14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59" y="5586651"/>
            <a:ext cx="6560225" cy="114300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849273" y="6341507"/>
            <a:ext cx="2359343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Gugurnya Raja</a:t>
            </a:r>
            <a:endParaRPr lang="en-US" sz="1850" dirty="0"/>
          </a:p>
        </p:txBody>
      </p:sp>
      <p:sp>
        <p:nvSpPr>
          <p:cNvPr id="13" name="Text 8"/>
          <p:cNvSpPr/>
          <p:nvPr/>
        </p:nvSpPr>
        <p:spPr>
          <a:xfrm>
            <a:off x="849273" y="6749653"/>
            <a:ext cx="6182797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Kertanegara gugur dalam serangan mendadak tersebut, menandai berakhirnya masa Kerajaan Singasari.</a:t>
            </a:r>
            <a:endParaRPr lang="en-US" sz="14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498" y="5303639"/>
            <a:ext cx="6560344" cy="114300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598212" y="6058495"/>
            <a:ext cx="2368629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Warisan ke Majapahit</a:t>
            </a:r>
            <a:endParaRPr lang="en-US" sz="1850" dirty="0"/>
          </a:p>
        </p:txBody>
      </p:sp>
      <p:sp>
        <p:nvSpPr>
          <p:cNvPr id="16" name="Text 10"/>
          <p:cNvSpPr/>
          <p:nvPr/>
        </p:nvSpPr>
        <p:spPr>
          <a:xfrm>
            <a:off x="7598212" y="6466642"/>
            <a:ext cx="6182916" cy="905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Meskipun Singasari runtuh, menantu Kertanegara,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Raden Wijaya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, berhasil melarikan diri dan kemudian mendirikan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Kerajaan Majapahit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pada 1293 M, yang meneruskan cita-cita penyatuan Nusantara.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045" y="910471"/>
            <a:ext cx="12944594" cy="661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Komparasi Kepemimpinan: Ken Arok vs. Kertanegara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41045" y="1995488"/>
            <a:ext cx="13148310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Dua raja dengan visi politik yang berbeda, namun sama-sama peletak dasar kekuasaan Jawa di Nusantara.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41045" y="2572226"/>
            <a:ext cx="13148310" cy="4746784"/>
          </a:xfrm>
          <a:prstGeom prst="roundRect">
            <a:avLst>
              <a:gd name="adj" fmla="val 66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48665" y="2579846"/>
            <a:ext cx="13133070" cy="9463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60596" y="2714387"/>
            <a:ext cx="2199323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Awal Kekuasaan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3590925" y="2714387"/>
            <a:ext cx="4822150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Mendirikan Singasari setelah mengalahkan Kediri dan merebut kekuasaan.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8844082" y="2714387"/>
            <a:ext cx="4825960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Mewarisi kekuasaan sebagai raja keenam, meneruskan dinasti Rajasa.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8665" y="3526155"/>
            <a:ext cx="13133070" cy="9463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60596" y="3660696"/>
            <a:ext cx="2199323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Fokus Politik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3590925" y="3660696"/>
            <a:ext cx="4822150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Pemersatuan wilayah Jawa Timur dan konsolidasi internal.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8844082" y="3660696"/>
            <a:ext cx="4825960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Ekspansi luar negeri (Nusantara) dan visi maritim.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48665" y="4472464"/>
            <a:ext cx="13133070" cy="9463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60596" y="4607004"/>
            <a:ext cx="2199323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Sistem Pemerintahan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3590925" y="4607004"/>
            <a:ext cx="4822150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Terpusat, sakral (Dewa Raja), masih rentan konflik internal.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8844082" y="4607004"/>
            <a:ext cx="4825960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Terorganisasi, reformasi agama (Sinkretisme Siwa-Buddha).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8665" y="5418773"/>
            <a:ext cx="13133070" cy="9463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60596" y="5553313"/>
            <a:ext cx="2199323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Kebijakan Penting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3590925" y="5553313"/>
            <a:ext cx="4822150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Penguatan militer dan legitimasi kekuasaan baru.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8844082" y="5553313"/>
            <a:ext cx="4825960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Ekspedisi Pamalayu, menolak Mongol, reformasi agama.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48665" y="6365081"/>
            <a:ext cx="13133070" cy="9463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960596" y="6499622"/>
            <a:ext cx="2199323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Warisan Utama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3590925" y="6499622"/>
            <a:ext cx="4822150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Pendiri Wangsa Rajasa (Dinasti Cikal Bakal Majapahit).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8844082" y="6499622"/>
            <a:ext cx="4825960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Peletak dasar gagasan penyatuan Nusantara (Wawasan Nusantara).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2025-10-28T04:06:54Z</dcterms:created>
  <dcterms:modified xsi:type="dcterms:W3CDTF">2025-10-28T04:06:54Z</dcterms:modified>
</cp:coreProperties>
</file>